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sldIdLst>
    <p:sldId id="256" r:id="rId2"/>
    <p:sldId id="275" r:id="rId3"/>
    <p:sldId id="262" r:id="rId4"/>
    <p:sldId id="266" r:id="rId5"/>
    <p:sldId id="257" r:id="rId6"/>
    <p:sldId id="269" r:id="rId7"/>
    <p:sldId id="270" r:id="rId8"/>
    <p:sldId id="271" r:id="rId9"/>
    <p:sldId id="277" r:id="rId10"/>
    <p:sldId id="272" r:id="rId11"/>
    <p:sldId id="274" r:id="rId12"/>
    <p:sldId id="261" r:id="rId13"/>
    <p:sldId id="273" r:id="rId14"/>
    <p:sldId id="264" r:id="rId15"/>
    <p:sldId id="265" r:id="rId16"/>
    <p:sldId id="268" r:id="rId17"/>
    <p:sldId id="276" r:id="rId18"/>
    <p:sldId id="267" r:id="rId19"/>
    <p:sldId id="259"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67" autoAdjust="0"/>
  </p:normalViewPr>
  <p:slideViewPr>
    <p:cSldViewPr>
      <p:cViewPr varScale="1">
        <p:scale>
          <a:sx n="58" d="100"/>
          <a:sy n="58" d="100"/>
        </p:scale>
        <p:origin x="-14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E1F02-BDA7-4FE4-981F-7ACD98B1563A}" type="datetimeFigureOut">
              <a:rPr lang="en-US" smtClean="0"/>
              <a:pPr/>
              <a:t>3/23/2010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70FFD-095D-4D43-B971-D875F222FA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Caused</a:t>
            </a:r>
            <a:r>
              <a:rPr lang="en-US" baseline="0" dirty="0" smtClean="0"/>
              <a:t> by chemicals in pesticides, </a:t>
            </a:r>
            <a:r>
              <a:rPr lang="en-US" dirty="0" smtClean="0"/>
              <a:t>such as poisons that are used to kill agricultural pests like insects and herbicides that are used to get rid of weeds</a:t>
            </a:r>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Increase in urbanization.</a:t>
            </a:r>
            <a:r>
              <a:rPr lang="en-US" dirty="0" smtClean="0"/>
              <a:t> Construction uses up forestland. More construction means increase in demand for raw materials like timber. This leads to the exploitation and destruction of forests. There is more demand for water. Reservoirs are built resulting in the loss of land</a:t>
            </a:r>
          </a:p>
          <a:p>
            <a:r>
              <a:rPr lang="en-US" b="1" dirty="0" smtClean="0"/>
              <a:t>Increase in agricultural land.</a:t>
            </a:r>
            <a:r>
              <a:rPr lang="en-US" dirty="0" smtClean="0"/>
              <a:t> As the human population grew there was a greater demand for food. This caused more land allocated to agriculture. Forests were cut down for this purpose.</a:t>
            </a:r>
          </a:p>
          <a:p>
            <a:r>
              <a:rPr lang="en-US" b="1" dirty="0" smtClean="0"/>
              <a:t>Domestic waste.</a:t>
            </a:r>
            <a:r>
              <a:rPr lang="en-US" dirty="0" smtClean="0"/>
              <a:t> Every single day, tons and tons of domestic waste is dumped ranging from huge pieces of rubbish such as unused refrigerator to fish bones. If all these wastes are not disposed of properly, the damage they can do to the environment and humankind can be devastating. While waste collected from homes, offices and industries may be recycled or burnt in incinerators, a large amount of rubbish is neither burnt nor recycled but is left in certain areas marked as dumping grounds. We throw away more things today and there is an increase in the quantity of solid waste. This has given rise to problems as new dumping grounds have to be found.</a:t>
            </a:r>
          </a:p>
          <a:p>
            <a:r>
              <a:rPr lang="en-US" b="1" dirty="0" smtClean="0"/>
              <a:t>Agricultural activities.</a:t>
            </a:r>
            <a:r>
              <a:rPr lang="en-US" dirty="0" smtClean="0"/>
              <a:t> pesticides and herbicides used by farmers to increase crop yields also pollute the land when they are washed into the soil.</a:t>
            </a:r>
          </a:p>
          <a:p>
            <a:r>
              <a:rPr lang="en-US" b="1" dirty="0" smtClean="0"/>
              <a:t>Industrial activities.</a:t>
            </a:r>
            <a:r>
              <a:rPr lang="en-US" dirty="0" smtClean="0"/>
              <a:t> For example, in open cast mining, huge holes are dug in the ground and these form dangerously deep mining pools. Heaps of mining waste are left behind and these waste often contain several poisonous substances that will contaminate the soil.</a:t>
            </a:r>
          </a:p>
          <a:p>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pesticides used in an effort to control or destroy undesirable vegetation and insects often destroy birds and small animals. Some life forms develop immunity to pesticides used to destroy them.</a:t>
            </a:r>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Breathing in polluted dust or particle can result in a number of health problems related to the respiratory system.</a:t>
            </a:r>
          </a:p>
          <a:p>
            <a:endParaRPr lang="en-US" dirty="0" smtClean="0"/>
          </a:p>
          <a:p>
            <a:r>
              <a:rPr lang="en-US" dirty="0" smtClean="0"/>
              <a:t>It is said that the improper disposal of household wastes leads to allergic reactions on the skin.</a:t>
            </a:r>
          </a:p>
          <a:p>
            <a:endParaRPr lang="en-US" dirty="0" smtClean="0"/>
          </a:p>
          <a:p>
            <a:r>
              <a:rPr lang="en-US" dirty="0" smtClean="0"/>
              <a:t>Pregnant women living in unhealthy and dirty environment</a:t>
            </a:r>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what we don’t see is the senseless suffering of the creatures that we are killing through our human actions. What we don’t see is the final death of a flower or the last of its kind. What we can’t see is the future impact that our actions are likely to have on our lives as well as the lives of the animals, fish, insects, and creatures that depend on the environment for their daily survival. Most often, we don’t see these things because we simply choose not to.</a:t>
            </a:r>
          </a:p>
          <a:p>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Most of the solid wastes, like paper, plastic containers, bottles, cans, and even used cars and electronic goods are not biodegradable, which means they do not get broken down through inorganic or organic processes. Thus, when they accumulate they pose a health threat to people, plus, decaying wastes also attract household pests and result in urban areas becoming unhealthy, dirty, and unsightly places to reside in. Moreover, it also causes damage to terrestrial organisms, while also reducing the uses of the land for other, more useful purposes. </a:t>
            </a:r>
            <a:endParaRPr lang="en-US" u="sng" dirty="0" smtClean="0"/>
          </a:p>
          <a:p>
            <a:endParaRPr lang="en-US" u="sng" dirty="0" smtClean="0"/>
          </a:p>
          <a:p>
            <a:r>
              <a:rPr lang="en-US" u="sng" dirty="0" smtClean="0"/>
              <a:t>Wastes from Agriculture:</a:t>
            </a:r>
            <a:r>
              <a:rPr lang="en-US" dirty="0" smtClean="0"/>
              <a:t> This comprises of waste matter produced by crop, animal manure, and farm residues.</a:t>
            </a:r>
            <a:br>
              <a:rPr lang="en-US" dirty="0" smtClean="0"/>
            </a:br>
            <a:r>
              <a:rPr lang="en-US" dirty="0" smtClean="0"/>
              <a:t/>
            </a:r>
            <a:br>
              <a:rPr lang="en-US" dirty="0" smtClean="0"/>
            </a:br>
            <a:r>
              <a:rPr lang="en-US" u="sng" dirty="0" smtClean="0"/>
              <a:t>Wastes from Mining:</a:t>
            </a:r>
            <a:r>
              <a:rPr lang="en-US" dirty="0" smtClean="0"/>
              <a:t> Piles of coal refuse and heaps of slag.</a:t>
            </a:r>
            <a:br>
              <a:rPr lang="en-US" dirty="0" smtClean="0"/>
            </a:br>
            <a:r>
              <a:rPr lang="en-US" dirty="0" smtClean="0"/>
              <a:t/>
            </a:r>
            <a:br>
              <a:rPr lang="en-US" dirty="0" smtClean="0"/>
            </a:br>
            <a:r>
              <a:rPr lang="en-US" u="sng" dirty="0" smtClean="0"/>
              <a:t>Wastes from Industries:</a:t>
            </a:r>
            <a:r>
              <a:rPr lang="en-US" dirty="0" smtClean="0"/>
              <a:t> Industrial waste matter that can cause land pollution can include paints, chemicals, and so on.</a:t>
            </a:r>
            <a:br>
              <a:rPr lang="en-US" dirty="0" smtClean="0"/>
            </a:br>
            <a:r>
              <a:rPr lang="en-US" dirty="0" smtClean="0"/>
              <a:t/>
            </a:r>
            <a:br>
              <a:rPr lang="en-US" dirty="0" smtClean="0"/>
            </a:br>
            <a:r>
              <a:rPr lang="en-US" u="sng" dirty="0" smtClean="0"/>
              <a:t>Solids from Sewage Treatment:</a:t>
            </a:r>
            <a:r>
              <a:rPr lang="en-US" dirty="0" smtClean="0"/>
              <a:t> Wastes that are left over after sewage has been treated, biomass sludge, and settled solids. </a:t>
            </a:r>
            <a:br>
              <a:rPr lang="en-US" dirty="0" smtClean="0"/>
            </a:br>
            <a:r>
              <a:rPr lang="en-US" dirty="0" smtClean="0"/>
              <a:t/>
            </a:r>
            <a:br>
              <a:rPr lang="en-US" dirty="0" smtClean="0"/>
            </a:br>
            <a:r>
              <a:rPr lang="en-US" u="sng" dirty="0" smtClean="0"/>
              <a:t>Ashes:</a:t>
            </a:r>
            <a:r>
              <a:rPr lang="en-US" dirty="0" smtClean="0"/>
              <a:t> The residual matter that remains after solid fuels are burned.</a:t>
            </a:r>
            <a:br>
              <a:rPr lang="en-US" dirty="0" smtClean="0"/>
            </a:br>
            <a:r>
              <a:rPr lang="en-US" dirty="0" smtClean="0"/>
              <a:t/>
            </a:r>
            <a:br>
              <a:rPr lang="en-US" dirty="0" smtClean="0"/>
            </a:br>
            <a:r>
              <a:rPr lang="en-US" u="sng" dirty="0" smtClean="0"/>
              <a:t>Garbage:</a:t>
            </a:r>
            <a:r>
              <a:rPr lang="en-US" dirty="0" smtClean="0"/>
              <a:t> This comprises of waste matter from food that are decomposable and other waste matter that are not decomposable such as glass, metal, cloth, plastic, wood, paper, and so on. </a:t>
            </a:r>
            <a:endParaRPr lang="en-US" dirty="0"/>
          </a:p>
        </p:txBody>
      </p:sp>
      <p:sp>
        <p:nvSpPr>
          <p:cNvPr id="4" name="Slide Number Placeholder 3"/>
          <p:cNvSpPr>
            <a:spLocks noGrp="1"/>
          </p:cNvSpPr>
          <p:nvPr>
            <p:ph type="sldNum" sz="quarter" idx="10"/>
          </p:nvPr>
        </p:nvSpPr>
        <p:spPr/>
        <p:txBody>
          <a:bodyPr/>
          <a:lstStyle/>
          <a:p>
            <a:fld id="{5F470FFD-095D-4D43-B971-D875F222FA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70FFD-095D-4D43-B971-D875F222FA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3/23/2010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3/23/2010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3/23/2010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3/23/2010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3/23/2010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3/23/2010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3/23/2010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3/23/2010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3/23/2010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festyle.iloveindia.com/lounge/causes-and-effects-of-land-pollution-4470.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britannica.com/EBchecked/topic/329175/land-pollution" TargetMode="External"/><Relationship Id="rId13" Type="http://schemas.openxmlformats.org/officeDocument/2006/relationships/hyperlink" Target="http://www.greenstudentu.com/encyclopedia/pollution" TargetMode="External"/><Relationship Id="rId3" Type="http://schemas.openxmlformats.org/officeDocument/2006/relationships/hyperlink" Target="http://www.sustainability.umd.edu/content/campus/recycling_what.php" TargetMode="External"/><Relationship Id="rId7" Type="http://schemas.openxmlformats.org/officeDocument/2006/relationships/hyperlink" Target="http://www.pollutionissues.com/Fo-Hi/History.html" TargetMode="External"/><Relationship Id="rId12" Type="http://schemas.openxmlformats.org/officeDocument/2006/relationships/hyperlink" Target="http://www.keepbanderabeautiful.org/keepearthpollution.html?gclid=CKeEkI_kzKACFRBM5QodagkT0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arthplatform.com/c/pollution/land" TargetMode="External"/><Relationship Id="rId11" Type="http://schemas.openxmlformats.org/officeDocument/2006/relationships/hyperlink" Target="http://www.buzzle.com/articles/causes-and-effects-of-land-pollution.html" TargetMode="External"/><Relationship Id="rId5" Type="http://schemas.openxmlformats.org/officeDocument/2006/relationships/hyperlink" Target="http://visual.merriam-webster.com/earth/environment/land-pollution.php" TargetMode="External"/><Relationship Id="rId15" Type="http://schemas.openxmlformats.org/officeDocument/2006/relationships/hyperlink" Target="http://library.thinkquest.org/07aug/01735/files/solutions_landpollution.html" TargetMode="External"/><Relationship Id="rId10" Type="http://schemas.openxmlformats.org/officeDocument/2006/relationships/hyperlink" Target="http://particleclothing.com/PARTICLE-08/culture_vintage.htm" TargetMode="External"/><Relationship Id="rId4" Type="http://schemas.openxmlformats.org/officeDocument/2006/relationships/hyperlink" Target="http://lifestyle.iloveindia.com/lounge/causes-and-effects-of-land-pollution-4470.html" TargetMode="External"/><Relationship Id="rId9" Type="http://schemas.openxmlformats.org/officeDocument/2006/relationships/hyperlink" Target="http://scipeeps.com/land-pollution/" TargetMode="External"/><Relationship Id="rId14" Type="http://schemas.openxmlformats.org/officeDocument/2006/relationships/hyperlink" Target="http://www.buzzle.com/articles/land-pollution.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 Pollution</a:t>
            </a:r>
            <a:br>
              <a:rPr lang="en-US" dirty="0" smtClean="0"/>
            </a:br>
            <a:endParaRPr lang="en-US" dirty="0"/>
          </a:p>
        </p:txBody>
      </p:sp>
      <p:sp>
        <p:nvSpPr>
          <p:cNvPr id="3" name="Subtitle 2"/>
          <p:cNvSpPr>
            <a:spLocks noGrp="1"/>
          </p:cNvSpPr>
          <p:nvPr>
            <p:ph type="subTitle" idx="1"/>
          </p:nvPr>
        </p:nvSpPr>
        <p:spPr>
          <a:xfrm>
            <a:off x="5029200" y="4495800"/>
            <a:ext cx="1981200" cy="457200"/>
          </a:xfrm>
          <a:noFill/>
        </p:spPr>
        <p:txBody>
          <a:bodyPr>
            <a:normAutofit fontScale="925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Angela Fang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Pollution</a:t>
            </a:r>
            <a:endParaRPr lang="en-US" dirty="0"/>
          </a:p>
        </p:txBody>
      </p:sp>
      <p:sp>
        <p:nvSpPr>
          <p:cNvPr id="3" name="Content Placeholder 2"/>
          <p:cNvSpPr>
            <a:spLocks noGrp="1"/>
          </p:cNvSpPr>
          <p:nvPr>
            <p:ph idx="1"/>
          </p:nvPr>
        </p:nvSpPr>
        <p:spPr/>
        <p:txBody>
          <a:bodyPr/>
          <a:lstStyle/>
          <a:p>
            <a:r>
              <a:rPr lang="en-US" dirty="0" smtClean="0"/>
              <a:t>Caused by chemicals in pesticides</a:t>
            </a:r>
          </a:p>
          <a:p>
            <a:r>
              <a:rPr lang="en-US" dirty="0" smtClean="0"/>
              <a:t>Results from</a:t>
            </a:r>
          </a:p>
          <a:p>
            <a:pPr lvl="1"/>
            <a:r>
              <a:rPr lang="en-US" dirty="0" smtClean="0"/>
              <a:t>Unhealthy methods of soil management.</a:t>
            </a:r>
          </a:p>
          <a:p>
            <a:pPr lvl="1"/>
            <a:r>
              <a:rPr lang="en-US" dirty="0" smtClean="0"/>
              <a:t>Harmful practices of irrigation methods.</a:t>
            </a:r>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Causes of soil pollution</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990600" y="1295400"/>
            <a:ext cx="7239000" cy="5054138"/>
          </a:xfrm>
          <a:prstGeom prst="rect">
            <a:avLst/>
          </a:prstGeom>
          <a:noFill/>
          <a:ln w="9525">
            <a:noFill/>
            <a:miter lim="800000"/>
            <a:headEnd/>
            <a:tailEnd/>
          </a:ln>
        </p:spPr>
      </p:pic>
      <p:sp>
        <p:nvSpPr>
          <p:cNvPr id="5" name="TextBox 4"/>
          <p:cNvSpPr txBox="1"/>
          <p:nvPr/>
        </p:nvSpPr>
        <p:spPr>
          <a:xfrm>
            <a:off x="4114800" y="6428601"/>
            <a:ext cx="4953000" cy="276999"/>
          </a:xfrm>
          <a:prstGeom prst="rect">
            <a:avLst/>
          </a:prstGeom>
          <a:noFill/>
        </p:spPr>
        <p:txBody>
          <a:bodyPr wrap="square" rtlCol="0">
            <a:spAutoFit/>
          </a:bodyPr>
          <a:lstStyle/>
          <a:p>
            <a:r>
              <a:rPr lang="en-US" sz="1200" dirty="0" smtClean="0"/>
              <a:t>http://visual.merriam-webster.com/earth/environment/land-pollution.php</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land pollution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Littering</a:t>
            </a:r>
          </a:p>
          <a:p>
            <a:r>
              <a:rPr lang="en-US" dirty="0" smtClean="0"/>
              <a:t>Herbicides, insecticides, and pesticides</a:t>
            </a:r>
          </a:p>
          <a:p>
            <a:r>
              <a:rPr lang="en-US" dirty="0" smtClean="0"/>
              <a:t>Construction debris and waste</a:t>
            </a:r>
          </a:p>
          <a:p>
            <a:r>
              <a:rPr lang="en-US" dirty="0" smtClean="0"/>
              <a:t>Mining waste</a:t>
            </a:r>
          </a:p>
          <a:p>
            <a:r>
              <a:rPr lang="en-US" dirty="0" smtClean="0"/>
              <a:t>Overcrowded landfills</a:t>
            </a:r>
          </a:p>
          <a:p>
            <a:r>
              <a:rPr lang="en-US" dirty="0" smtClean="0"/>
              <a:t>Deforestation</a:t>
            </a:r>
          </a:p>
          <a:p>
            <a:r>
              <a:rPr lang="en-US" dirty="0" smtClean="0"/>
              <a:t>Chemical and nuclear plants</a:t>
            </a:r>
          </a:p>
          <a:p>
            <a:r>
              <a:rPr lang="en-US" dirty="0" smtClean="0"/>
              <a:t>Industrial factories</a:t>
            </a:r>
          </a:p>
          <a:p>
            <a:r>
              <a:rPr lang="en-US" dirty="0" smtClean="0"/>
              <a:t>Oil refineries</a:t>
            </a:r>
          </a:p>
          <a:p>
            <a:r>
              <a:rPr lang="en-US" dirty="0" smtClean="0"/>
              <a:t>Human sewage</a:t>
            </a:r>
          </a:p>
          <a:p>
            <a:r>
              <a:rPr lang="en-US" dirty="0" smtClean="0"/>
              <a:t>Oil and antifreeze leaking from cars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pollution</a:t>
            </a:r>
            <a:endParaRPr lang="en-US" dirty="0"/>
          </a:p>
        </p:txBody>
      </p:sp>
      <p:sp>
        <p:nvSpPr>
          <p:cNvPr id="3" name="Content Placeholder 2"/>
          <p:cNvSpPr>
            <a:spLocks noGrp="1"/>
          </p:cNvSpPr>
          <p:nvPr>
            <p:ph idx="1"/>
          </p:nvPr>
        </p:nvSpPr>
        <p:spPr/>
        <p:txBody>
          <a:bodyPr/>
          <a:lstStyle/>
          <a:p>
            <a:r>
              <a:rPr lang="en-US" dirty="0" smtClean="0"/>
              <a:t>Increase in urbanization</a:t>
            </a:r>
          </a:p>
          <a:p>
            <a:r>
              <a:rPr lang="en-US" dirty="0" smtClean="0"/>
              <a:t>Increase in agricultural land</a:t>
            </a:r>
          </a:p>
          <a:p>
            <a:r>
              <a:rPr lang="en-US" dirty="0" smtClean="0"/>
              <a:t>Domestic waste</a:t>
            </a:r>
          </a:p>
          <a:p>
            <a:r>
              <a:rPr lang="en-US" dirty="0" smtClean="0"/>
              <a:t>Agricultural activities</a:t>
            </a:r>
          </a:p>
          <a:p>
            <a:r>
              <a:rPr lang="en-US" dirty="0" smtClean="0"/>
              <a:t>Industrial activities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land pollution</a:t>
            </a:r>
            <a:endParaRPr lang="en-US" dirty="0"/>
          </a:p>
        </p:txBody>
      </p:sp>
      <p:sp>
        <p:nvSpPr>
          <p:cNvPr id="3" name="Content Placeholder 2"/>
          <p:cNvSpPr>
            <a:spLocks noGrp="1"/>
          </p:cNvSpPr>
          <p:nvPr>
            <p:ph idx="1"/>
          </p:nvPr>
        </p:nvSpPr>
        <p:spPr/>
        <p:txBody>
          <a:bodyPr>
            <a:normAutofit fontScale="92500"/>
          </a:bodyPr>
          <a:lstStyle/>
          <a:p>
            <a:r>
              <a:rPr lang="en-US" dirty="0" smtClean="0"/>
              <a:t>Exterminates wild life</a:t>
            </a:r>
          </a:p>
          <a:p>
            <a:r>
              <a:rPr lang="en-US" dirty="0" smtClean="0"/>
              <a:t>Vegetation that provides food and shelter is destroyed</a:t>
            </a:r>
          </a:p>
          <a:p>
            <a:r>
              <a:rPr lang="en-US" dirty="0" smtClean="0"/>
              <a:t>It can seriously disrupt the balance of nature, and, in extreme cases, can cause human fatalities</a:t>
            </a:r>
          </a:p>
          <a:p>
            <a:r>
              <a:rPr lang="en-US" dirty="0" smtClean="0"/>
              <a:t>Most pesticides kill or damage life forms other than those intended. </a:t>
            </a:r>
          </a:p>
          <a:p>
            <a:pPr lvl="1"/>
            <a:r>
              <a:rPr lang="en-US" dirty="0" smtClean="0"/>
              <a:t>Pesticides can damage crops; kill vegetation; and poison birds, animals, and fish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(continued)</a:t>
            </a:r>
            <a:endParaRPr lang="en-US" dirty="0"/>
          </a:p>
        </p:txBody>
      </p:sp>
      <p:sp>
        <p:nvSpPr>
          <p:cNvPr id="3" name="Content Placeholder 2"/>
          <p:cNvSpPr>
            <a:spLocks noGrp="1"/>
          </p:cNvSpPr>
          <p:nvPr>
            <p:ph idx="1"/>
          </p:nvPr>
        </p:nvSpPr>
        <p:spPr/>
        <p:txBody>
          <a:bodyPr>
            <a:normAutofit/>
          </a:bodyPr>
          <a:lstStyle/>
          <a:p>
            <a:r>
              <a:rPr lang="en-US" dirty="0" smtClean="0"/>
              <a:t>Skin problems are often diagnosed due to land pollution. </a:t>
            </a:r>
          </a:p>
          <a:p>
            <a:r>
              <a:rPr lang="en-US" dirty="0" smtClean="0"/>
              <a:t>One of the leading causes for birth defects. </a:t>
            </a:r>
            <a:endParaRPr lang="en-US" u="sng" dirty="0" smtClean="0">
              <a:hlinkClick r:id="rId3"/>
            </a:endParaRPr>
          </a:p>
          <a:p>
            <a:r>
              <a:rPr lang="en-US" dirty="0" smtClean="0"/>
              <a:t>Land pollution indirectly affects the respiratory system of human beings</a:t>
            </a:r>
          </a:p>
          <a:p>
            <a:r>
              <a:rPr lang="en-US" dirty="0" smtClean="0"/>
              <a:t>Can incur breathing problems and a number of diseases, which may affect the health of babies as well.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(Continued)</a:t>
            </a:r>
            <a:endParaRPr lang="en-US" dirty="0"/>
          </a:p>
        </p:txBody>
      </p:sp>
      <p:sp>
        <p:nvSpPr>
          <p:cNvPr id="3" name="Content Placeholder 2"/>
          <p:cNvSpPr>
            <a:spLocks noGrp="1"/>
          </p:cNvSpPr>
          <p:nvPr>
            <p:ph idx="1"/>
          </p:nvPr>
        </p:nvSpPr>
        <p:spPr/>
        <p:txBody>
          <a:bodyPr/>
          <a:lstStyle/>
          <a:p>
            <a:r>
              <a:rPr lang="en-US" dirty="0" smtClean="0"/>
              <a:t>The biggest problem that land pollution creates is the impact it has on the surrounding environments</a:t>
            </a:r>
          </a:p>
          <a:p>
            <a:r>
              <a:rPr lang="en-US" dirty="0" smtClean="0"/>
              <a:t>Every form of land pollution kills off the habitats of land animals as well as aquatic life</a:t>
            </a:r>
          </a:p>
          <a:p>
            <a:r>
              <a:rPr lang="en-US" dirty="0" smtClean="0"/>
              <a:t>The more we deplete these habitats the more the ecosystem is thrown out of balance.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r>
              <a:rPr lang="en-US" dirty="0" smtClean="0"/>
              <a:t>People should be educated and made aware about the harmful effects of littering</a:t>
            </a:r>
          </a:p>
          <a:p>
            <a:r>
              <a:rPr lang="en-US" dirty="0" smtClean="0"/>
              <a:t>Items used for domestic purposes ought to be reused or recycled</a:t>
            </a:r>
          </a:p>
          <a:p>
            <a:r>
              <a:rPr lang="en-US" dirty="0" smtClean="0"/>
              <a:t>Personal litter should be disposed properly</a:t>
            </a:r>
          </a:p>
          <a:p>
            <a:r>
              <a:rPr lang="en-US" dirty="0" smtClean="0"/>
              <a:t>Organic waste matter should be disposed in areas that are far away from residential places</a:t>
            </a:r>
          </a:p>
          <a:p>
            <a:r>
              <a:rPr lang="en-US" dirty="0" smtClean="0"/>
              <a:t>Don’t use pesticides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Action Plan</a:t>
            </a:r>
            <a:endParaRPr lang="en-US" dirty="0"/>
          </a:p>
        </p:txBody>
      </p:sp>
      <p:sp>
        <p:nvSpPr>
          <p:cNvPr id="23" name="Content Placeholder 22"/>
          <p:cNvSpPr>
            <a:spLocks noGrp="1"/>
          </p:cNvSpPr>
          <p:nvPr>
            <p:ph idx="1"/>
          </p:nvPr>
        </p:nvSpPr>
        <p:spPr/>
        <p:txBody>
          <a:bodyPr/>
          <a:lstStyle/>
          <a:p>
            <a:endParaRPr lang="en-US" dirty="0"/>
          </a:p>
        </p:txBody>
      </p:sp>
      <p:pic>
        <p:nvPicPr>
          <p:cNvPr id="24" name="Picture 23"/>
          <p:cNvPicPr/>
          <p:nvPr/>
        </p:nvPicPr>
        <p:blipFill>
          <a:blip r:embed="rId3" cstate="print"/>
          <a:srcRect l="33621" t="26239" r="34989" b="9026"/>
          <a:stretch>
            <a:fillRect/>
          </a:stretch>
        </p:blipFill>
        <p:spPr bwMode="auto">
          <a:xfrm>
            <a:off x="547744" y="1371601"/>
            <a:ext cx="3904370" cy="5029200"/>
          </a:xfrm>
          <a:prstGeom prst="rect">
            <a:avLst/>
          </a:prstGeom>
          <a:noFill/>
          <a:ln w="9525">
            <a:noFill/>
            <a:miter lim="800000"/>
            <a:headEnd/>
            <a:tailEnd/>
          </a:ln>
        </p:spPr>
      </p:pic>
      <p:pic>
        <p:nvPicPr>
          <p:cNvPr id="25" name="Picture 24"/>
          <p:cNvPicPr/>
          <p:nvPr/>
        </p:nvPicPr>
        <p:blipFill>
          <a:blip r:embed="rId4" cstate="print"/>
          <a:srcRect l="34134" t="27179" r="34936" b="8462"/>
          <a:stretch>
            <a:fillRect/>
          </a:stretch>
        </p:blipFill>
        <p:spPr bwMode="auto">
          <a:xfrm>
            <a:off x="4743525" y="1371600"/>
            <a:ext cx="3867075" cy="5029200"/>
          </a:xfrm>
          <a:prstGeom prst="rect">
            <a:avLst/>
          </a:prstGeom>
          <a:noFill/>
          <a:ln w="9525">
            <a:noFill/>
            <a:miter lim="800000"/>
            <a:headEnd/>
            <a:tailEnd/>
          </a:ln>
        </p:spPr>
      </p:pic>
      <p:sp>
        <p:nvSpPr>
          <p:cNvPr id="26" name="TextBox 25"/>
          <p:cNvSpPr txBox="1"/>
          <p:nvPr/>
        </p:nvSpPr>
        <p:spPr>
          <a:xfrm>
            <a:off x="4114800" y="6400800"/>
            <a:ext cx="4953000" cy="276999"/>
          </a:xfrm>
          <a:prstGeom prst="rect">
            <a:avLst/>
          </a:prstGeom>
          <a:noFill/>
        </p:spPr>
        <p:txBody>
          <a:bodyPr wrap="square" rtlCol="0">
            <a:spAutoFit/>
          </a:bodyPr>
          <a:lstStyle/>
          <a:p>
            <a:r>
              <a:rPr lang="en-US" sz="1200" dirty="0" smtClean="0"/>
              <a:t>http://www.sustainability.umd.edu/content/campus/recycling_what.php</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a:normAutofit/>
          </a:bodyPr>
          <a:lstStyle/>
          <a:p>
            <a:r>
              <a:rPr lang="en-US" dirty="0" smtClean="0"/>
              <a:t>What can we do at UMD?</a:t>
            </a:r>
          </a:p>
          <a:p>
            <a:pPr lvl="1"/>
            <a:r>
              <a:rPr lang="en-US" dirty="0" smtClean="0"/>
              <a:t>Recycle</a:t>
            </a:r>
          </a:p>
          <a:p>
            <a:pPr lvl="1"/>
            <a:r>
              <a:rPr lang="en-US" dirty="0" smtClean="0"/>
              <a:t>Reuse any items that you can</a:t>
            </a:r>
          </a:p>
          <a:p>
            <a:pPr lvl="1"/>
            <a:r>
              <a:rPr lang="en-US" dirty="0" smtClean="0"/>
              <a:t>Buy biodegradable products</a:t>
            </a:r>
          </a:p>
          <a:p>
            <a:pPr lvl="1"/>
            <a:r>
              <a:rPr lang="en-US" dirty="0" smtClean="0"/>
              <a:t>Eat organic foods that are grown without pesticides</a:t>
            </a:r>
          </a:p>
          <a:p>
            <a:pPr lvl="1"/>
            <a:r>
              <a:rPr lang="en-US" dirty="0" smtClean="0"/>
              <a:t>Buy products that have little packaging</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a:bodyPr>
          <a:lstStyle/>
          <a:p>
            <a:r>
              <a:rPr lang="en-US" dirty="0" smtClean="0"/>
              <a:t>Every year one American produces over 3285 pounds of hazardous waste</a:t>
            </a:r>
          </a:p>
          <a:p>
            <a:r>
              <a:rPr lang="en-US" dirty="0" smtClean="0"/>
              <a:t>Every day Americans throw away 1 million bushels of litter out their car window</a:t>
            </a:r>
          </a:p>
          <a:p>
            <a:r>
              <a:rPr lang="en-US" dirty="0" smtClean="0"/>
              <a:t>In an average day in the United States, people throw out 200,000 tons of edible food</a:t>
            </a:r>
          </a:p>
          <a:p>
            <a:r>
              <a:rPr lang="en-US" dirty="0" smtClean="0"/>
              <a:t>We throw away enough trash every day to fill 63,000 garbage trucks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Cited</a:t>
            </a:r>
            <a:endParaRPr lang="en-US" dirty="0"/>
          </a:p>
        </p:txBody>
      </p:sp>
      <p:sp>
        <p:nvSpPr>
          <p:cNvPr id="3" name="Content Placeholder 2"/>
          <p:cNvSpPr>
            <a:spLocks noGrp="1"/>
          </p:cNvSpPr>
          <p:nvPr>
            <p:ph idx="1"/>
          </p:nvPr>
        </p:nvSpPr>
        <p:spPr>
          <a:xfrm>
            <a:off x="304800" y="1295400"/>
            <a:ext cx="8686800" cy="5410200"/>
          </a:xfrm>
        </p:spPr>
        <p:txBody>
          <a:bodyPr>
            <a:normAutofit fontScale="40000" lnSpcReduction="20000"/>
          </a:bodyPr>
          <a:lstStyle/>
          <a:p>
            <a:r>
              <a:rPr lang="en-US" dirty="0" smtClean="0"/>
              <a:t>"Campus Sustainability · University of Maryland." </a:t>
            </a:r>
            <a:r>
              <a:rPr lang="en-US" i="1" dirty="0" smtClean="0"/>
              <a:t>Campus Sustainability · University of Maryland</a:t>
            </a:r>
            <a:r>
              <a:rPr lang="en-US" dirty="0" smtClean="0"/>
              <a:t>. </a:t>
            </a:r>
            <a:r>
              <a:rPr lang="en-US" dirty="0" err="1" smtClean="0"/>
              <a:t>N.p</a:t>
            </a:r>
            <a:r>
              <a:rPr lang="en-US" dirty="0" smtClean="0"/>
              <a:t>., </a:t>
            </a:r>
            <a:r>
              <a:rPr lang="en-US" dirty="0" err="1" smtClean="0"/>
              <a:t>n.d</a:t>
            </a:r>
            <a:r>
              <a:rPr lang="en-US" dirty="0" smtClean="0"/>
              <a:t>. Accessed 12 Mar. 2010. &lt;</a:t>
            </a:r>
            <a:r>
              <a:rPr lang="en-US" dirty="0" smtClean="0">
                <a:hlinkClick r:id="rId3"/>
              </a:rPr>
              <a:t>http://www.sustainability.umd.edu/content/campus/recycling_what.php</a:t>
            </a:r>
            <a:r>
              <a:rPr lang="en-US" dirty="0" smtClean="0"/>
              <a:t>&gt;.</a:t>
            </a:r>
          </a:p>
          <a:p>
            <a:r>
              <a:rPr lang="en-US" dirty="0" smtClean="0"/>
              <a:t>"Causes And Effects Of Land Pollution ." </a:t>
            </a:r>
            <a:r>
              <a:rPr lang="en-US" i="1" dirty="0" smtClean="0"/>
              <a:t>iloveindia.com</a:t>
            </a:r>
            <a:r>
              <a:rPr lang="en-US" dirty="0" smtClean="0"/>
              <a:t>. </a:t>
            </a:r>
            <a:r>
              <a:rPr lang="en-US" dirty="0" err="1" smtClean="0"/>
              <a:t>N.p</a:t>
            </a:r>
            <a:r>
              <a:rPr lang="en-US" dirty="0" smtClean="0"/>
              <a:t>., </a:t>
            </a:r>
            <a:r>
              <a:rPr lang="en-US" dirty="0" err="1" smtClean="0"/>
              <a:t>n.d</a:t>
            </a:r>
            <a:r>
              <a:rPr lang="en-US" dirty="0" smtClean="0"/>
              <a:t>. Accessed 19 Mar. 2010. &lt;</a:t>
            </a:r>
            <a:r>
              <a:rPr lang="en-US" dirty="0" smtClean="0">
                <a:hlinkClick r:id="rId4"/>
              </a:rPr>
              <a:t> http://lifestyle.iloveindia.com/lounge/causes-and-effects-of-land-pollution-4470.html </a:t>
            </a:r>
            <a:r>
              <a:rPr lang="en-US" dirty="0" smtClean="0"/>
              <a:t>&gt;.</a:t>
            </a:r>
          </a:p>
          <a:p>
            <a:r>
              <a:rPr lang="en-US" dirty="0" smtClean="0"/>
              <a:t>"EARTH :: ENVIRONMENT :: LAND POLLUTION image - Visual Dictionary Online." </a:t>
            </a:r>
            <a:r>
              <a:rPr lang="en-US" i="1" dirty="0" smtClean="0"/>
              <a:t>Visual Dictionary Online</a:t>
            </a:r>
            <a:r>
              <a:rPr lang="en-US" dirty="0" smtClean="0"/>
              <a:t>. </a:t>
            </a:r>
            <a:r>
              <a:rPr lang="en-US" dirty="0" err="1" smtClean="0"/>
              <a:t>N.p</a:t>
            </a:r>
            <a:r>
              <a:rPr lang="en-US" dirty="0" smtClean="0"/>
              <a:t>., </a:t>
            </a:r>
            <a:r>
              <a:rPr lang="en-US" dirty="0" err="1" smtClean="0"/>
              <a:t>n.d</a:t>
            </a:r>
            <a:r>
              <a:rPr lang="en-US" dirty="0" smtClean="0"/>
              <a:t>. Accessed 19 Mar. 2010. &lt;</a:t>
            </a:r>
            <a:r>
              <a:rPr lang="en-US" dirty="0" smtClean="0">
                <a:hlinkClick r:id="rId5"/>
              </a:rPr>
              <a:t>http://visual.merriam-webster.com/earth/environment/land-pollution.php</a:t>
            </a:r>
            <a:r>
              <a:rPr lang="en-US" dirty="0" smtClean="0"/>
              <a:t>&gt;.</a:t>
            </a:r>
          </a:p>
          <a:p>
            <a:r>
              <a:rPr lang="en-US" dirty="0" smtClean="0"/>
              <a:t>"Earthplatform.com - Land pollution." </a:t>
            </a:r>
            <a:r>
              <a:rPr lang="en-US" i="1" dirty="0" smtClean="0"/>
              <a:t>Earthplatform.com - Earth Platform - Environment Search Engine</a:t>
            </a:r>
            <a:r>
              <a:rPr lang="en-US" dirty="0" smtClean="0"/>
              <a:t>. </a:t>
            </a:r>
            <a:r>
              <a:rPr lang="en-US" dirty="0" err="1" smtClean="0"/>
              <a:t>N.p</a:t>
            </a:r>
            <a:r>
              <a:rPr lang="en-US" dirty="0" smtClean="0"/>
              <a:t>., </a:t>
            </a:r>
            <a:r>
              <a:rPr lang="en-US" dirty="0" err="1" smtClean="0"/>
              <a:t>n.d</a:t>
            </a:r>
            <a:r>
              <a:rPr lang="en-US" dirty="0" smtClean="0"/>
              <a:t>. Accessed19 Mar. 2010. &lt;</a:t>
            </a:r>
            <a:r>
              <a:rPr lang="en-US" dirty="0" smtClean="0">
                <a:hlinkClick r:id="rId6"/>
              </a:rPr>
              <a:t>http://www.earthplatform.com/c/pollution/land</a:t>
            </a:r>
            <a:r>
              <a:rPr lang="en-US" dirty="0" smtClean="0"/>
              <a:t>&gt;.</a:t>
            </a:r>
          </a:p>
          <a:p>
            <a:r>
              <a:rPr lang="en-US" dirty="0" smtClean="0"/>
              <a:t>"History - water, effects, environmental, disasters, pollutants, United States, chemicals, industrial, wells, toxic, world, human, power, sources, disposal, use, life, health." </a:t>
            </a:r>
            <a:r>
              <a:rPr lang="en-US" i="1" dirty="0" smtClean="0"/>
              <a:t>Pollution Issues</a:t>
            </a:r>
            <a:r>
              <a:rPr lang="en-US" dirty="0" smtClean="0"/>
              <a:t>. </a:t>
            </a:r>
            <a:r>
              <a:rPr lang="en-US" dirty="0" err="1" smtClean="0"/>
              <a:t>N.p</a:t>
            </a:r>
            <a:r>
              <a:rPr lang="en-US" dirty="0" smtClean="0"/>
              <a:t>., </a:t>
            </a:r>
            <a:r>
              <a:rPr lang="en-US" dirty="0" err="1" smtClean="0"/>
              <a:t>n.d</a:t>
            </a:r>
            <a:r>
              <a:rPr lang="en-US" dirty="0" smtClean="0"/>
              <a:t>. Accessed 12 Mar. 2010. &lt;</a:t>
            </a:r>
            <a:r>
              <a:rPr lang="en-US" dirty="0" smtClean="0">
                <a:hlinkClick r:id="rId7"/>
              </a:rPr>
              <a:t>http://www.pollutionissues.com/Fo-Hi/History.html</a:t>
            </a:r>
            <a:r>
              <a:rPr lang="en-US" dirty="0" smtClean="0"/>
              <a:t>&gt;.</a:t>
            </a:r>
          </a:p>
          <a:p>
            <a:r>
              <a:rPr lang="fr-FR" dirty="0" smtClean="0"/>
              <a:t>"land pollution." </a:t>
            </a:r>
            <a:r>
              <a:rPr lang="fr-FR" u="sng" dirty="0" err="1" smtClean="0"/>
              <a:t>Encyclopædia</a:t>
            </a:r>
            <a:r>
              <a:rPr lang="fr-FR" u="sng" dirty="0" smtClean="0"/>
              <a:t> </a:t>
            </a:r>
            <a:r>
              <a:rPr lang="fr-FR" u="sng" dirty="0" err="1" smtClean="0"/>
              <a:t>Britannica</a:t>
            </a:r>
            <a:r>
              <a:rPr lang="fr-FR" dirty="0" smtClean="0"/>
              <a:t>. 2010. </a:t>
            </a:r>
            <a:r>
              <a:rPr lang="fr-FR" dirty="0" err="1" smtClean="0"/>
              <a:t>Encyclopædia</a:t>
            </a:r>
            <a:r>
              <a:rPr lang="fr-FR" dirty="0" smtClean="0"/>
              <a:t> </a:t>
            </a:r>
            <a:r>
              <a:rPr lang="fr-FR" dirty="0" err="1" smtClean="0"/>
              <a:t>Britannica</a:t>
            </a:r>
            <a:r>
              <a:rPr lang="fr-FR" dirty="0" smtClean="0"/>
              <a:t> Online. </a:t>
            </a:r>
            <a:r>
              <a:rPr lang="en-US" dirty="0" smtClean="0"/>
              <a:t>Accessed </a:t>
            </a:r>
            <a:r>
              <a:rPr lang="fr-FR" dirty="0" smtClean="0"/>
              <a:t>22 Mar. 2010 &lt;</a:t>
            </a:r>
            <a:r>
              <a:rPr lang="fr-FR" dirty="0" smtClean="0">
                <a:hlinkClick r:id="rId8"/>
              </a:rPr>
              <a:t>http://www.britannica.com/EBchecked/topic/329175/land-pollution</a:t>
            </a:r>
            <a:r>
              <a:rPr lang="fr-FR" dirty="0" smtClean="0"/>
              <a:t>&gt;. </a:t>
            </a:r>
            <a:endParaRPr lang="en-US" dirty="0" smtClean="0"/>
          </a:p>
          <a:p>
            <a:r>
              <a:rPr lang="en-US" dirty="0" smtClean="0"/>
              <a:t>"Land Pollution." </a:t>
            </a:r>
            <a:r>
              <a:rPr lang="en-US" i="1" dirty="0" smtClean="0"/>
              <a:t>News &amp; Articles On Air, Land And Water Pollution Causes, Effects And Solutions</a:t>
            </a:r>
            <a:r>
              <a:rPr lang="en-US" dirty="0" smtClean="0"/>
              <a:t>. </a:t>
            </a:r>
            <a:r>
              <a:rPr lang="en-US" dirty="0" err="1" smtClean="0"/>
              <a:t>N.p</a:t>
            </a:r>
            <a:r>
              <a:rPr lang="en-US" dirty="0" smtClean="0"/>
              <a:t>., </a:t>
            </a:r>
            <a:r>
              <a:rPr lang="en-US" dirty="0" err="1" smtClean="0"/>
              <a:t>n.d</a:t>
            </a:r>
            <a:r>
              <a:rPr lang="en-US" dirty="0" smtClean="0"/>
              <a:t>. Accessed 12 Mar. 2010. &lt;</a:t>
            </a:r>
            <a:r>
              <a:rPr lang="en-US" dirty="0" smtClean="0">
                <a:hlinkClick r:id="rId9"/>
              </a:rPr>
              <a:t> http://scipeeps.com/land-pollution/ </a:t>
            </a:r>
            <a:r>
              <a:rPr lang="en-US" dirty="0" smtClean="0"/>
              <a:t>&gt;. </a:t>
            </a:r>
          </a:p>
          <a:p>
            <a:r>
              <a:rPr lang="en-US" dirty="0" smtClean="0"/>
              <a:t>"Particle Clothing Vintage Reconstruction | Home." </a:t>
            </a:r>
            <a:r>
              <a:rPr lang="en-US" i="1" dirty="0" smtClean="0"/>
              <a:t>Particle Clothing Vintage Reconstruction | Home</a:t>
            </a:r>
            <a:r>
              <a:rPr lang="en-US" dirty="0" smtClean="0"/>
              <a:t>. </a:t>
            </a:r>
            <a:r>
              <a:rPr lang="en-US" dirty="0" err="1" smtClean="0"/>
              <a:t>N.p</a:t>
            </a:r>
            <a:r>
              <a:rPr lang="en-US" dirty="0" smtClean="0"/>
              <a:t>., </a:t>
            </a:r>
            <a:r>
              <a:rPr lang="en-US" dirty="0" err="1" smtClean="0"/>
              <a:t>n.d</a:t>
            </a:r>
            <a:r>
              <a:rPr lang="en-US" dirty="0" smtClean="0"/>
              <a:t>. Web. 19 Mar. 2010. &lt;</a:t>
            </a:r>
            <a:r>
              <a:rPr lang="en-US" dirty="0" smtClean="0">
                <a:hlinkClick r:id="rId10"/>
              </a:rPr>
              <a:t>http://particleclothing.com/PARTICLE-08/culture_vintage.htm</a:t>
            </a:r>
            <a:r>
              <a:rPr lang="en-US" dirty="0" smtClean="0"/>
              <a:t>&gt;. </a:t>
            </a:r>
          </a:p>
          <a:p>
            <a:r>
              <a:rPr lang="en-US" dirty="0" err="1" smtClean="0"/>
              <a:t>Pillai</a:t>
            </a:r>
            <a:r>
              <a:rPr lang="en-US" dirty="0" smtClean="0"/>
              <a:t>, </a:t>
            </a:r>
            <a:r>
              <a:rPr lang="en-US" dirty="0" err="1" smtClean="0"/>
              <a:t>Prabhakar</a:t>
            </a:r>
            <a:r>
              <a:rPr lang="en-US" dirty="0" smtClean="0"/>
              <a:t>. "Causes and Effects of Land Pollution." </a:t>
            </a:r>
            <a:r>
              <a:rPr lang="en-US" i="1" dirty="0" err="1" smtClean="0"/>
              <a:t>Buzzle</a:t>
            </a:r>
            <a:r>
              <a:rPr lang="en-US" i="1" dirty="0" smtClean="0"/>
              <a:t> Web Portal: Intelligent Life on the Web</a:t>
            </a:r>
            <a:r>
              <a:rPr lang="en-US" dirty="0" smtClean="0"/>
              <a:t>. </a:t>
            </a:r>
            <a:r>
              <a:rPr lang="en-US" dirty="0" err="1" smtClean="0"/>
              <a:t>N.p</a:t>
            </a:r>
            <a:r>
              <a:rPr lang="en-US" dirty="0" smtClean="0"/>
              <a:t>., </a:t>
            </a:r>
            <a:r>
              <a:rPr lang="en-US" dirty="0" err="1" smtClean="0"/>
              <a:t>n.d</a:t>
            </a:r>
            <a:r>
              <a:rPr lang="en-US" dirty="0" smtClean="0"/>
              <a:t>. Accessed 12 Mar. 2010. &lt;</a:t>
            </a:r>
            <a:r>
              <a:rPr lang="en-US" dirty="0" smtClean="0">
                <a:hlinkClick r:id="rId11"/>
              </a:rPr>
              <a:t>http://www.buzzle.com/articles/causes-and-effects-of-land-pollution.html</a:t>
            </a:r>
            <a:r>
              <a:rPr lang="en-US" dirty="0" smtClean="0"/>
              <a:t>&gt;.</a:t>
            </a:r>
          </a:p>
          <a:p>
            <a:r>
              <a:rPr lang="en-US" dirty="0" smtClean="0"/>
              <a:t>"Pollution facts - pollution endangers humans + animals + plants." </a:t>
            </a:r>
            <a:r>
              <a:rPr lang="en-US" i="1" dirty="0" smtClean="0"/>
              <a:t>Keep Nature beautiful non profit Nature Conservation and Nature Education</a:t>
            </a:r>
            <a:r>
              <a:rPr lang="en-US" dirty="0" smtClean="0"/>
              <a:t>. </a:t>
            </a:r>
            <a:r>
              <a:rPr lang="en-US" dirty="0" err="1" smtClean="0"/>
              <a:t>N.p</a:t>
            </a:r>
            <a:r>
              <a:rPr lang="en-US" dirty="0" smtClean="0"/>
              <a:t>., </a:t>
            </a:r>
            <a:r>
              <a:rPr lang="en-US" dirty="0" err="1" smtClean="0"/>
              <a:t>n.d</a:t>
            </a:r>
            <a:r>
              <a:rPr lang="en-US" dirty="0" smtClean="0"/>
              <a:t>. Accessed 19 Mar. 2010. &lt; </a:t>
            </a:r>
            <a:r>
              <a:rPr lang="en-US" dirty="0" smtClean="0">
                <a:hlinkClick r:id="rId12"/>
              </a:rPr>
              <a:t>http://www.keepbanderabeautiful.org/keepearthpollution.html?gclid=CKeEkI_kzKACFRBM5QodagkT0g</a:t>
            </a:r>
            <a:r>
              <a:rPr lang="en-US" dirty="0" smtClean="0"/>
              <a:t>&gt;.</a:t>
            </a:r>
          </a:p>
          <a:p>
            <a:r>
              <a:rPr lang="en-US" dirty="0" smtClean="0"/>
              <a:t>"Pollution, Water Pollution, Air Pollution." </a:t>
            </a:r>
            <a:r>
              <a:rPr lang="en-US" i="1" dirty="0" err="1" smtClean="0"/>
              <a:t>GreenStudentU</a:t>
            </a:r>
            <a:r>
              <a:rPr lang="en-US" i="1" dirty="0" smtClean="0"/>
              <a:t>: Green Students, Environmental Education, &amp; Eco-Lifestyles</a:t>
            </a:r>
            <a:r>
              <a:rPr lang="en-US" dirty="0" smtClean="0"/>
              <a:t>. </a:t>
            </a:r>
            <a:r>
              <a:rPr lang="en-US" dirty="0" err="1" smtClean="0"/>
              <a:t>N.p</a:t>
            </a:r>
            <a:r>
              <a:rPr lang="en-US" dirty="0" smtClean="0"/>
              <a:t>., </a:t>
            </a:r>
            <a:r>
              <a:rPr lang="en-US" dirty="0" err="1" smtClean="0"/>
              <a:t>n.d</a:t>
            </a:r>
            <a:r>
              <a:rPr lang="en-US" dirty="0" smtClean="0"/>
              <a:t>. Accessed 12 Mar. 2010. &lt;</a:t>
            </a:r>
            <a:r>
              <a:rPr lang="en-US" dirty="0" smtClean="0">
                <a:hlinkClick r:id="rId13"/>
              </a:rPr>
              <a:t>http://www.greenstudentu.com/encyclopedia/pollution</a:t>
            </a:r>
            <a:r>
              <a:rPr lang="en-US" dirty="0" smtClean="0"/>
              <a:t>&gt;. </a:t>
            </a:r>
          </a:p>
          <a:p>
            <a:r>
              <a:rPr lang="en-US" dirty="0" err="1" smtClean="0"/>
              <a:t>Putatunda</a:t>
            </a:r>
            <a:r>
              <a:rPr lang="en-US" dirty="0" smtClean="0"/>
              <a:t>, Rita. "Land Pollution." </a:t>
            </a:r>
            <a:r>
              <a:rPr lang="en-US" i="1" dirty="0" err="1" smtClean="0"/>
              <a:t>Buzzle</a:t>
            </a:r>
            <a:r>
              <a:rPr lang="en-US" i="1" dirty="0" smtClean="0"/>
              <a:t> Web Portal: Intelligent Life on the Web</a:t>
            </a:r>
            <a:r>
              <a:rPr lang="en-US" dirty="0" smtClean="0"/>
              <a:t>. </a:t>
            </a:r>
            <a:r>
              <a:rPr lang="en-US" dirty="0" err="1" smtClean="0"/>
              <a:t>N.p</a:t>
            </a:r>
            <a:r>
              <a:rPr lang="en-US" dirty="0" smtClean="0"/>
              <a:t>., </a:t>
            </a:r>
            <a:r>
              <a:rPr lang="en-US" dirty="0" err="1" smtClean="0"/>
              <a:t>n.d</a:t>
            </a:r>
            <a:r>
              <a:rPr lang="en-US" dirty="0" smtClean="0"/>
              <a:t>. Accessed 12 Mar. 2010. &lt;</a:t>
            </a:r>
            <a:r>
              <a:rPr lang="en-US" dirty="0" smtClean="0">
                <a:hlinkClick r:id="rId14"/>
              </a:rPr>
              <a:t> http://www.buzzle.com/articles/land-pollution.html </a:t>
            </a:r>
            <a:r>
              <a:rPr lang="en-US" dirty="0" smtClean="0"/>
              <a:t>&gt;. </a:t>
            </a:r>
          </a:p>
          <a:p>
            <a:r>
              <a:rPr lang="en-US" dirty="0" smtClean="0"/>
              <a:t>"Solutions | Land Pollution | Environmental Health." </a:t>
            </a:r>
            <a:r>
              <a:rPr lang="en-US" i="1" dirty="0" smtClean="0"/>
              <a:t>Oracle </a:t>
            </a:r>
            <a:r>
              <a:rPr lang="en-US" i="1" dirty="0" err="1" smtClean="0"/>
              <a:t>ThinkQuest</a:t>
            </a:r>
            <a:r>
              <a:rPr lang="en-US" i="1" dirty="0" smtClean="0"/>
              <a:t> Library </a:t>
            </a:r>
            <a:r>
              <a:rPr lang="en-US" dirty="0" smtClean="0"/>
              <a:t>. </a:t>
            </a:r>
            <a:r>
              <a:rPr lang="en-US" dirty="0" err="1" smtClean="0"/>
              <a:t>N.p</a:t>
            </a:r>
            <a:r>
              <a:rPr lang="en-US" dirty="0" smtClean="0"/>
              <a:t>., </a:t>
            </a:r>
            <a:r>
              <a:rPr lang="en-US" dirty="0" err="1" smtClean="0"/>
              <a:t>n.d</a:t>
            </a:r>
            <a:r>
              <a:rPr lang="en-US" dirty="0" smtClean="0"/>
              <a:t>. Accessed 19 Mar. 2010. &lt;</a:t>
            </a:r>
            <a:r>
              <a:rPr lang="en-US" dirty="0" smtClean="0">
                <a:hlinkClick r:id="rId15"/>
              </a:rPr>
              <a:t>http://library.thinkquest.org/07aug/01735/files/solutions_landpollution.html</a:t>
            </a:r>
            <a:r>
              <a:rPr lang="en-US" dirty="0" smtClean="0"/>
              <a:t>&gt;.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Content Placeholder 2"/>
          <p:cNvSpPr>
            <a:spLocks noGrp="1"/>
          </p:cNvSpPr>
          <p:nvPr>
            <p:ph idx="1"/>
          </p:nvPr>
        </p:nvSpPr>
        <p:spPr/>
        <p:txBody>
          <a:bodyPr>
            <a:normAutofit/>
          </a:bodyPr>
          <a:lstStyle/>
          <a:p>
            <a:r>
              <a:rPr lang="en-US" dirty="0" smtClean="0"/>
              <a:t>Land pollution causes us to lose 24 billion tons of top soil every year</a:t>
            </a:r>
          </a:p>
          <a:p>
            <a:r>
              <a:rPr lang="en-US" dirty="0" smtClean="0"/>
              <a:t>Approximately half of our trash is disposed in landfills</a:t>
            </a:r>
          </a:p>
          <a:p>
            <a:r>
              <a:rPr lang="en-US" dirty="0" smtClean="0"/>
              <a:t>Over 80% of items in landfills can be recycled, but they’re not</a:t>
            </a:r>
          </a:p>
          <a:p>
            <a:r>
              <a:rPr lang="en-US" dirty="0" smtClean="0"/>
              <a:t>Only 2% of our waste is actually recycled.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04800" y="1554162"/>
            <a:ext cx="8686800" cy="4694238"/>
          </a:xfrm>
        </p:spPr>
        <p:txBody>
          <a:bodyPr>
            <a:normAutofit fontScale="70000" lnSpcReduction="20000"/>
          </a:bodyPr>
          <a:lstStyle/>
          <a:p>
            <a:r>
              <a:rPr lang="en-US" dirty="0" smtClean="0"/>
              <a:t>As a result of the Industrial Revolution, natural habitats were destroyed and the environment </a:t>
            </a:r>
            <a:r>
              <a:rPr lang="en-US" smtClean="0"/>
              <a:t>was polluted, </a:t>
            </a:r>
            <a:r>
              <a:rPr lang="en-US" dirty="0" smtClean="0"/>
              <a:t>causing diseases in both humans</a:t>
            </a:r>
            <a:r>
              <a:rPr lang="en-US" smtClean="0"/>
              <a:t>, animals, </a:t>
            </a:r>
            <a:r>
              <a:rPr lang="en-US" dirty="0" smtClean="0"/>
              <a:t>and plants.</a:t>
            </a:r>
          </a:p>
          <a:p>
            <a:r>
              <a:rPr lang="en-US" dirty="0" smtClean="0"/>
              <a:t>After World War II, industries began manufacturing and using synthetic materials such as plastics and inorganic pesticides</a:t>
            </a:r>
          </a:p>
          <a:p>
            <a:r>
              <a:rPr lang="en-US" dirty="0" smtClean="0"/>
              <a:t>These materials are toxic and accumulate in the environment—they are not biodegradable</a:t>
            </a:r>
          </a:p>
          <a:p>
            <a:r>
              <a:rPr lang="en-US" dirty="0" smtClean="0"/>
              <a:t>There has been increased rates of cancers, physical birth defects, and mental retardation, among other health problems as a result</a:t>
            </a:r>
          </a:p>
          <a:p>
            <a:r>
              <a:rPr lang="en-US" dirty="0" smtClean="0"/>
              <a:t>Loss of biodiversity exists in the environment—animal and plant species become extinct at an alarming rate</a:t>
            </a:r>
          </a:p>
          <a:p>
            <a:r>
              <a:rPr lang="en-US" dirty="0" smtClean="0"/>
              <a:t>The cleanup costs of hazardous waste dumps, and the difficulty in disposing of these chemicals safely, assure that pollution will continue to be a problem for future generations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Pollution: What is 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Common problem worldwide</a:t>
            </a:r>
          </a:p>
          <a:p>
            <a:r>
              <a:rPr lang="en-US" dirty="0" smtClean="0"/>
              <a:t>Direct result of the activities that humans engage in</a:t>
            </a:r>
          </a:p>
          <a:p>
            <a:r>
              <a:rPr lang="en-US" dirty="0" smtClean="0"/>
              <a:t>Pollution of the Earth’s natural land surface by industrial, commercial, domestic, and agricultural activities</a:t>
            </a:r>
          </a:p>
          <a:p>
            <a:r>
              <a:rPr lang="en-US" dirty="0" smtClean="0"/>
              <a:t>Includes visible litter and waste along with the soil itself being polluted</a:t>
            </a:r>
          </a:p>
          <a:p>
            <a:r>
              <a:rPr lang="en-US" dirty="0" smtClean="0"/>
              <a:t>The deposition of solid or liquid waste materials on land or underground can contaminate the soil and groundwater and threaten public health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Pollution</a:t>
            </a:r>
            <a:endParaRPr lang="en-US" dirty="0"/>
          </a:p>
        </p:txBody>
      </p:sp>
      <p:sp>
        <p:nvSpPr>
          <p:cNvPr id="3" name="Content Placeholder 2"/>
          <p:cNvSpPr>
            <a:spLocks noGrp="1"/>
          </p:cNvSpPr>
          <p:nvPr>
            <p:ph idx="1"/>
          </p:nvPr>
        </p:nvSpPr>
        <p:spPr/>
        <p:txBody>
          <a:bodyPr>
            <a:normAutofit/>
          </a:bodyPr>
          <a:lstStyle/>
          <a:p>
            <a:r>
              <a:rPr lang="en-US" dirty="0" smtClean="0"/>
              <a:t>Land pollution is often visible</a:t>
            </a:r>
          </a:p>
          <a:p>
            <a:pPr lvl="1"/>
            <a:r>
              <a:rPr lang="en-US" dirty="0" smtClean="0"/>
              <a:t>Deforestation</a:t>
            </a:r>
          </a:p>
          <a:p>
            <a:pPr lvl="1"/>
            <a:r>
              <a:rPr lang="en-US" dirty="0" smtClean="0"/>
              <a:t>Effects of mining – surrounding trees die off</a:t>
            </a:r>
          </a:p>
          <a:p>
            <a:pPr lvl="1"/>
            <a:r>
              <a:rPr lang="en-US" dirty="0" smtClean="0"/>
              <a:t>Effects on shorelines and cities</a:t>
            </a:r>
          </a:p>
          <a:p>
            <a:r>
              <a:rPr lang="en-US" dirty="0" smtClean="0"/>
              <a:t>But many aspects of land pollution are unseen</a:t>
            </a:r>
          </a:p>
          <a:p>
            <a:pPr lvl="1"/>
            <a:r>
              <a:rPr lang="en-US" dirty="0" smtClean="0"/>
              <a:t>Suffering of creatures due to human actions</a:t>
            </a:r>
          </a:p>
          <a:p>
            <a:pPr lvl="1"/>
            <a:r>
              <a:rPr lang="en-US" dirty="0" smtClean="0"/>
              <a:t>Extinction of plants</a:t>
            </a:r>
          </a:p>
          <a:p>
            <a:pPr lvl="1"/>
            <a:r>
              <a:rPr lang="en-US" dirty="0" smtClean="0"/>
              <a:t>Future impacts</a:t>
            </a:r>
          </a:p>
          <a:p>
            <a:pPr lvl="1"/>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land pollution</a:t>
            </a:r>
            <a:endParaRPr lang="en-US" dirty="0"/>
          </a:p>
        </p:txBody>
      </p:sp>
      <p:sp>
        <p:nvSpPr>
          <p:cNvPr id="3" name="Content Placeholder 2"/>
          <p:cNvSpPr>
            <a:spLocks noGrp="1"/>
          </p:cNvSpPr>
          <p:nvPr>
            <p:ph idx="1"/>
          </p:nvPr>
        </p:nvSpPr>
        <p:spPr/>
        <p:txBody>
          <a:bodyPr/>
          <a:lstStyle/>
          <a:p>
            <a:r>
              <a:rPr lang="en-US" dirty="0" smtClean="0"/>
              <a:t>Land pollution is comprised of:</a:t>
            </a:r>
          </a:p>
          <a:p>
            <a:pPr lvl="1"/>
            <a:r>
              <a:rPr lang="en-US" dirty="0" smtClean="0"/>
              <a:t>Solid waste</a:t>
            </a:r>
          </a:p>
          <a:p>
            <a:pPr lvl="1"/>
            <a:r>
              <a:rPr lang="en-US" dirty="0" smtClean="0"/>
              <a:t>Soil pollution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Waste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Semisolid or solid matter that are created by human or animal activities, and which are disposed because they are hazardous or useless</a:t>
            </a:r>
          </a:p>
          <a:p>
            <a:r>
              <a:rPr lang="en-US" dirty="0" smtClean="0"/>
              <a:t>Sources of solid waste</a:t>
            </a:r>
          </a:p>
          <a:p>
            <a:pPr lvl="1"/>
            <a:r>
              <a:rPr lang="en-US" dirty="0" smtClean="0"/>
              <a:t>Wastes from agriculture</a:t>
            </a:r>
          </a:p>
          <a:p>
            <a:pPr lvl="1"/>
            <a:r>
              <a:rPr lang="en-US" dirty="0" smtClean="0"/>
              <a:t>Wastes from mining</a:t>
            </a:r>
          </a:p>
          <a:p>
            <a:pPr lvl="1"/>
            <a:r>
              <a:rPr lang="en-US" dirty="0" smtClean="0"/>
              <a:t>Wastes from industries</a:t>
            </a:r>
          </a:p>
          <a:p>
            <a:pPr lvl="1"/>
            <a:r>
              <a:rPr lang="en-US" dirty="0" smtClean="0"/>
              <a:t>Solids from sewage treatment</a:t>
            </a:r>
          </a:p>
          <a:p>
            <a:pPr lvl="1"/>
            <a:r>
              <a:rPr lang="en-US" dirty="0" smtClean="0"/>
              <a:t>Ashes</a:t>
            </a:r>
          </a:p>
          <a:p>
            <a:pPr lvl="1"/>
            <a:r>
              <a:rPr lang="en-US" dirty="0" smtClean="0"/>
              <a:t>Garbage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p:cNvPicPr>
            <a:picLocks noGrp="1" noChangeAspect="1" noChangeArrowheads="1"/>
          </p:cNvPicPr>
          <p:nvPr>
            <p:ph idx="1"/>
          </p:nvPr>
        </p:nvPicPr>
        <p:blipFill>
          <a:blip r:embed="rId3" cstate="print"/>
          <a:srcRect/>
          <a:stretch>
            <a:fillRect/>
          </a:stretch>
        </p:blipFill>
        <p:spPr bwMode="auto">
          <a:xfrm>
            <a:off x="1295400" y="1123950"/>
            <a:ext cx="6629400" cy="4972050"/>
          </a:xfrm>
          <a:prstGeom prst="rect">
            <a:avLst/>
          </a:prstGeom>
          <a:noFill/>
          <a:ln w="9525">
            <a:noFill/>
            <a:miter lim="800000"/>
            <a:headEnd/>
            <a:tailEnd/>
          </a:ln>
        </p:spPr>
      </p:pic>
      <p:sp>
        <p:nvSpPr>
          <p:cNvPr id="8" name="TextBox 7"/>
          <p:cNvSpPr txBox="1"/>
          <p:nvPr/>
        </p:nvSpPr>
        <p:spPr>
          <a:xfrm>
            <a:off x="4724400" y="6248400"/>
            <a:ext cx="4220771" cy="276999"/>
          </a:xfrm>
          <a:prstGeom prst="rect">
            <a:avLst/>
          </a:prstGeom>
          <a:noFill/>
        </p:spPr>
        <p:txBody>
          <a:bodyPr wrap="none" rtlCol="0">
            <a:spAutoFit/>
          </a:bodyPr>
          <a:lstStyle/>
          <a:p>
            <a:r>
              <a:rPr lang="en-US" sz="1200" dirty="0" smtClean="0"/>
              <a:t>http://particleclothing.com/PARTICLE-08/culture_vintage.htm</a:t>
            </a:r>
            <a:endParaRPr lang="en-US" sz="1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2320</TotalTime>
  <Words>1813</Words>
  <Application>Microsoft Office PowerPoint</Application>
  <PresentationFormat>On-screen Show (4:3)</PresentationFormat>
  <Paragraphs>153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Land Pollution </vt:lpstr>
      <vt:lpstr>Did you know…</vt:lpstr>
      <vt:lpstr>Other facts</vt:lpstr>
      <vt:lpstr>Background</vt:lpstr>
      <vt:lpstr>Land Pollution: What is it?</vt:lpstr>
      <vt:lpstr>Land Pollution</vt:lpstr>
      <vt:lpstr>Components of land pollution</vt:lpstr>
      <vt:lpstr>Solid Waste</vt:lpstr>
      <vt:lpstr>Slide 9</vt:lpstr>
      <vt:lpstr>Soil Pollution</vt:lpstr>
      <vt:lpstr>Causes of soil pollution</vt:lpstr>
      <vt:lpstr>Sources of land pollution</vt:lpstr>
      <vt:lpstr>Causes of pollution</vt:lpstr>
      <vt:lpstr>Effects of land pollution</vt:lpstr>
      <vt:lpstr>Effects (continued)</vt:lpstr>
      <vt:lpstr>Effects (Continued)</vt:lpstr>
      <vt:lpstr>Prevention</vt:lpstr>
      <vt:lpstr>Action Plan</vt:lpstr>
      <vt:lpstr>Action Plan</vt:lpstr>
      <vt:lpstr>Literature Cited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Pollution </dc:title>
  <dc:creator>Angela</dc:creator>
  <cp:lastModifiedBy>Michele Dudash</cp:lastModifiedBy>
  <cp:revision>355</cp:revision>
  <dcterms:created xsi:type="dcterms:W3CDTF">2006-08-16T00:00:00Z</dcterms:created>
  <dcterms:modified xsi:type="dcterms:W3CDTF">2010-03-23T20:09:55Z</dcterms:modified>
</cp:coreProperties>
</file>